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13" r:id="rId3"/>
    <p:sldId id="307" r:id="rId4"/>
    <p:sldId id="308" r:id="rId5"/>
    <p:sldId id="309" r:id="rId6"/>
    <p:sldId id="310" r:id="rId7"/>
    <p:sldId id="34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4660" autoAdjust="0"/>
  </p:normalViewPr>
  <p:slideViewPr>
    <p:cSldViewPr snapToGrid="0">
      <p:cViewPr>
        <p:scale>
          <a:sx n="80" d="100"/>
          <a:sy n="80" d="100"/>
        </p:scale>
        <p:origin x="-294" y="1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55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ei.ufvjm.edu.br/sei/controlador_externo.php?acao=usuario_externo_enviar_cadastro&amp;acao_origem=usuario_externo_avisar_cadastro&amp;id_orgao_acesso_externo=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mailto:daa@ufvjm.edu.br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2486868" y="2784716"/>
            <a:ext cx="737413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rgbClr val="0070C0"/>
                  </a:solidFill>
                  <a:prstDash val="solid"/>
                </a:ln>
                <a:latin typeface="+mj-lt"/>
              </a:rPr>
              <a:t>TUTORIAL</a:t>
            </a:r>
          </a:p>
          <a:p>
            <a:pPr algn="ctr"/>
            <a:endParaRPr lang="pt-BR" sz="2400" b="1" dirty="0">
              <a:ln w="6600">
                <a:solidFill>
                  <a:srgbClr val="0070C0"/>
                </a:solidFill>
                <a:prstDash val="solid"/>
              </a:ln>
              <a:latin typeface="+mj-lt"/>
            </a:endParaRPr>
          </a:p>
          <a:p>
            <a:pPr algn="ctr"/>
            <a:r>
              <a:rPr lang="pt-BR" sz="2400" b="1" dirty="0" smtClean="0">
                <a:ln w="6600">
                  <a:solidFill>
                    <a:srgbClr val="0070C0"/>
                  </a:solidFill>
                  <a:prstDash val="solid"/>
                </a:ln>
                <a:latin typeface="+mj-lt"/>
              </a:rPr>
              <a:t>CADASTRO DO USUÁRIO EXTERNO NO SEI!UFVJM</a:t>
            </a:r>
            <a:endParaRPr lang="pt-BR" sz="2400" b="1" dirty="0">
              <a:ln w="6600">
                <a:solidFill>
                  <a:srgbClr val="0070C0"/>
                </a:solidFill>
                <a:prstDash val="solid"/>
              </a:ln>
              <a:latin typeface="+mj-lt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359" y="779002"/>
            <a:ext cx="2499939" cy="667977"/>
          </a:xfrm>
          <a:prstGeom prst="rect">
            <a:avLst/>
          </a:prstGeom>
        </p:spPr>
      </p:pic>
      <p:pic>
        <p:nvPicPr>
          <p:cNvPr id="5" name="Picture 5" descr="D:\Users\usuario\Desktop\Progra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63372" y="648373"/>
            <a:ext cx="2057418" cy="6679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92926" y="2861954"/>
            <a:ext cx="8915400" cy="3420094"/>
          </a:xfrm>
          <a:ln>
            <a:solidFill>
              <a:schemeClr val="accent3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endParaRPr lang="pt-BR" sz="2000" dirty="0" smtClean="0"/>
          </a:p>
          <a:p>
            <a:pPr algn="just">
              <a:spcBef>
                <a:spcPts val="0"/>
              </a:spcBef>
            </a:pPr>
            <a:r>
              <a:rPr lang="pt-BR" sz="2000" dirty="0" smtClean="0"/>
              <a:t>É </a:t>
            </a:r>
            <a:r>
              <a:rPr lang="pt-BR" sz="2000" dirty="0"/>
              <a:t>destinado às pessoas físicas ou jurídicas que participem de atividades administrativas junto à UFVJM, assinem contratos, convênios, termos, acordos e outros instrumentos semelhantes</a:t>
            </a:r>
            <a:r>
              <a:rPr lang="pt-BR" sz="2000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2000" dirty="0" smtClean="0"/>
          </a:p>
          <a:p>
            <a:pPr algn="just">
              <a:spcBef>
                <a:spcPts val="0"/>
              </a:spcBef>
            </a:pPr>
            <a:r>
              <a:rPr lang="pt-BR" sz="2000" dirty="0"/>
              <a:t>A realização desse cadastro importará na aceitação de todos os termos e condições que regem o processo eletrônico e demais normas aplicáveis, admitindo como válida a assinatura eletrônica na modalidade cadastrada (</a:t>
            </a:r>
            <a:r>
              <a:rPr lang="pt-BR" sz="2000" dirty="0" err="1"/>
              <a:t>login</a:t>
            </a:r>
            <a:r>
              <a:rPr lang="pt-BR" sz="2000" dirty="0"/>
              <a:t>/senha</a:t>
            </a:r>
            <a:r>
              <a:rPr lang="pt-BR" sz="2000" dirty="0" smtClean="0"/>
              <a:t>).</a:t>
            </a:r>
            <a:endParaRPr lang="pt-BR" sz="2000" dirty="0"/>
          </a:p>
          <a:p>
            <a:pPr marL="0" indent="0">
              <a:buNone/>
            </a:pPr>
            <a:r>
              <a:rPr lang="pt-BR" sz="2000" dirty="0"/>
              <a:t/>
            </a:r>
            <a:br>
              <a:rPr lang="pt-BR" sz="2000" dirty="0"/>
            </a:br>
            <a:endParaRPr lang="pt-BR" sz="2000" dirty="0"/>
          </a:p>
        </p:txBody>
      </p:sp>
      <p:pic>
        <p:nvPicPr>
          <p:cNvPr id="4" name="Picture 4" descr="Cajamar vai implantar Sistema Eletrônico de Informação – SEI – Notícias">
            <a:extLst>
              <a:ext uri="{FF2B5EF4-FFF2-40B4-BE49-F238E27FC236}">
                <a16:creationId xmlns="" xmlns:a16="http://schemas.microsoft.com/office/drawing/2014/main" id="{63C3D4D2-6B08-4A16-A849-DDAFE3E5E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926" y="745959"/>
            <a:ext cx="8911686" cy="209224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018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9445" y="624110"/>
            <a:ext cx="8975168" cy="1019159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Autofit/>
          </a:bodyPr>
          <a:lstStyle/>
          <a:p>
            <a:pPr algn="ctr"/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 smtClean="0"/>
              <a:t>	Passos </a:t>
            </a:r>
            <a:r>
              <a:rPr lang="pt-BR" sz="2400" b="1" dirty="0"/>
              <a:t>para </a:t>
            </a:r>
            <a:r>
              <a:rPr lang="pt-BR" sz="2400" b="1" dirty="0" smtClean="0"/>
              <a:t>Cadastro do Usuário </a:t>
            </a:r>
            <a:r>
              <a:rPr lang="pt-BR" sz="2400" b="1" dirty="0"/>
              <a:t>E</a:t>
            </a:r>
            <a:r>
              <a:rPr lang="pt-BR" sz="2400" b="1" dirty="0" smtClean="0"/>
              <a:t>xterno no SEI</a:t>
            </a:r>
            <a:r>
              <a:rPr lang="pt-BR" sz="2400" b="1" dirty="0"/>
              <a:t>!</a:t>
            </a:r>
            <a:br>
              <a:rPr lang="pt-BR" sz="2400" b="1" dirty="0"/>
            </a:br>
            <a:endParaRPr lang="pt-BR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65461" y="1738960"/>
            <a:ext cx="8915400" cy="4008697"/>
          </a:xfrm>
          <a:ln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just"/>
            <a:r>
              <a:rPr lang="pt-BR" sz="2200" b="1" dirty="0" smtClean="0"/>
              <a:t>1º</a:t>
            </a:r>
            <a:r>
              <a:rPr lang="pt-BR" sz="2200" b="1" dirty="0"/>
              <a:t> </a:t>
            </a:r>
            <a:r>
              <a:rPr lang="pt-BR" sz="2200" b="1" dirty="0" smtClean="0"/>
              <a:t>Passo:</a:t>
            </a:r>
          </a:p>
          <a:p>
            <a:pPr marL="0" indent="0" algn="just">
              <a:buNone/>
            </a:pPr>
            <a:r>
              <a:rPr lang="pt-BR" sz="2000" dirty="0" smtClean="0"/>
              <a:t>Preencher </a:t>
            </a:r>
            <a:r>
              <a:rPr lang="pt-BR" sz="2000" dirty="0"/>
              <a:t>o formulário “Cadastro de Usuário Externo disponível” neste </a:t>
            </a:r>
            <a:r>
              <a:rPr lang="pt-BR" sz="2000" u="sng" dirty="0">
                <a:hlinkClick r:id="rId2"/>
              </a:rPr>
              <a:t>link</a:t>
            </a:r>
            <a:r>
              <a:rPr lang="pt-BR" sz="2000" dirty="0"/>
              <a:t>, informando os seus dados cadastrais e os dados de autenticação</a:t>
            </a:r>
            <a:r>
              <a:rPr lang="pt-BR" sz="2000" dirty="0" smtClean="0"/>
              <a:t>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>
              <a:buNone/>
            </a:pPr>
            <a:r>
              <a:rPr lang="pt-BR" sz="2000" dirty="0" smtClean="0">
                <a:solidFill>
                  <a:srgbClr val="0070C0"/>
                </a:solidFill>
              </a:rPr>
              <a:t>https</a:t>
            </a:r>
            <a:r>
              <a:rPr lang="pt-BR" sz="2000" dirty="0">
                <a:solidFill>
                  <a:srgbClr val="0070C0"/>
                </a:solidFill>
              </a:rPr>
              <a:t>://sei.ufvjm.edu.br/sei/controlador_externo.php?acao=usuario_externo_enviar_cadastro&amp;acao_origem=usuario_externo_avisar_cadastro&amp;id_orgao_acesso_externo=0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94875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ptura de tela demonstrativa do sistema SE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364" y="314368"/>
            <a:ext cx="7239000" cy="644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912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09798" y="624111"/>
            <a:ext cx="8911687" cy="907805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Autofit/>
          </a:bodyPr>
          <a:lstStyle/>
          <a:p>
            <a:pPr algn="ctr"/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 smtClean="0"/>
              <a:t>Passos </a:t>
            </a:r>
            <a:r>
              <a:rPr lang="pt-BR" sz="2400" b="1" dirty="0"/>
              <a:t>para </a:t>
            </a:r>
            <a:r>
              <a:rPr lang="pt-BR" sz="2400" b="1" dirty="0" smtClean="0"/>
              <a:t>Cadastro do </a:t>
            </a:r>
            <a:r>
              <a:rPr lang="pt-BR" sz="2400" b="1" dirty="0"/>
              <a:t>U</a:t>
            </a:r>
            <a:r>
              <a:rPr lang="pt-BR" sz="2400" b="1" dirty="0" smtClean="0"/>
              <a:t>suário </a:t>
            </a:r>
            <a:r>
              <a:rPr lang="pt-BR" sz="2400" b="1" dirty="0"/>
              <a:t>E</a:t>
            </a:r>
            <a:r>
              <a:rPr lang="pt-BR" sz="2400" b="1" dirty="0" smtClean="0"/>
              <a:t>xterno </a:t>
            </a:r>
            <a:r>
              <a:rPr lang="pt-BR" sz="2400" b="1" dirty="0"/>
              <a:t>no </a:t>
            </a:r>
            <a:r>
              <a:rPr lang="pt-BR" sz="2400" b="1" dirty="0" smtClean="0"/>
              <a:t>SEI!</a:t>
            </a:r>
            <a:r>
              <a:rPr lang="pt-BR" sz="2400" b="1" dirty="0"/>
              <a:t/>
            </a:r>
            <a:br>
              <a:rPr lang="pt-BR" sz="2400" b="1" dirty="0"/>
            </a:br>
            <a:endParaRPr lang="pt-BR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37791" y="1638794"/>
            <a:ext cx="8915400" cy="4583875"/>
          </a:xfrm>
          <a:ln>
            <a:solidFill>
              <a:schemeClr val="accent3">
                <a:lumMod val="75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pt-BR" sz="2400" b="1" dirty="0" smtClean="0"/>
          </a:p>
          <a:p>
            <a:r>
              <a:rPr lang="pt-BR" sz="2600" b="1" dirty="0" smtClean="0"/>
              <a:t>2º Passo:</a:t>
            </a:r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r>
              <a:rPr lang="pt-BR" sz="2400" dirty="0" smtClean="0"/>
              <a:t>Assinar </a:t>
            </a:r>
            <a:r>
              <a:rPr lang="pt-BR" sz="2400" dirty="0"/>
              <a:t>o </a:t>
            </a:r>
            <a:r>
              <a:rPr lang="pt-BR" sz="2400" u="sng" dirty="0">
                <a:solidFill>
                  <a:srgbClr val="0070C0"/>
                </a:solidFill>
              </a:rPr>
              <a:t>Termo de Responsabilidade: Usuário Externo do </a:t>
            </a:r>
            <a:r>
              <a:rPr lang="pt-BR" sz="2400" u="sng" dirty="0" smtClean="0">
                <a:solidFill>
                  <a:srgbClr val="0070C0"/>
                </a:solidFill>
              </a:rPr>
              <a:t>SEI-UFVJM</a:t>
            </a:r>
            <a:r>
              <a:rPr lang="pt-BR" sz="2400" dirty="0" smtClean="0">
                <a:solidFill>
                  <a:schemeClr val="tx1"/>
                </a:solidFill>
              </a:rPr>
              <a:t>, </a:t>
            </a:r>
            <a:r>
              <a:rPr lang="pt-BR" sz="2400" dirty="0">
                <a:solidFill>
                  <a:schemeClr val="tx1"/>
                </a:solidFill>
              </a:rPr>
              <a:t>conforme escolha de uma das opções abaixo:</a:t>
            </a:r>
          </a:p>
          <a:p>
            <a:pPr marL="0" indent="0">
              <a:buNone/>
            </a:pPr>
            <a:endParaRPr lang="pt-BR" sz="24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t-BR" sz="2400" dirty="0">
                <a:solidFill>
                  <a:schemeClr val="tx1"/>
                </a:solidFill>
              </a:rPr>
              <a:t>a) Assinar eletronicamente </a:t>
            </a:r>
            <a:r>
              <a:rPr lang="pt-BR" sz="2400" dirty="0" smtClean="0">
                <a:solidFill>
                  <a:schemeClr val="tx1"/>
                </a:solidFill>
              </a:rPr>
              <a:t>utilizando o </a:t>
            </a:r>
            <a:r>
              <a:rPr lang="pt-BR" sz="2400" dirty="0">
                <a:solidFill>
                  <a:schemeClr val="tx1"/>
                </a:solidFill>
              </a:rPr>
              <a:t>Portal de Assinatura Eletrônica do Governo Federal (</a:t>
            </a:r>
            <a:r>
              <a:rPr lang="pt-BR" sz="2400" u="sng" dirty="0">
                <a:solidFill>
                  <a:srgbClr val="0070C0"/>
                </a:solidFill>
              </a:rPr>
              <a:t>https://assinador.iti.br</a:t>
            </a:r>
            <a:r>
              <a:rPr lang="pt-BR" sz="2400" dirty="0">
                <a:solidFill>
                  <a:schemeClr val="tx1"/>
                </a:solidFill>
              </a:rPr>
              <a:t>), cujo serviço é gratuito. </a:t>
            </a:r>
          </a:p>
          <a:p>
            <a:pPr marL="0" indent="0" algn="just">
              <a:buNone/>
            </a:pPr>
            <a:endParaRPr lang="pt-BR" sz="24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t-BR" sz="2400" dirty="0">
                <a:solidFill>
                  <a:schemeClr val="tx1"/>
                </a:solidFill>
              </a:rPr>
              <a:t>b) Assinar o documento físico, </a:t>
            </a:r>
            <a:r>
              <a:rPr lang="pt-BR" sz="2400" u="sng" dirty="0">
                <a:solidFill>
                  <a:schemeClr val="tx1"/>
                </a:solidFill>
              </a:rPr>
              <a:t>com reconhecimento de firma em cartório</a:t>
            </a:r>
            <a:r>
              <a:rPr lang="pt-BR" sz="24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pt-BR" sz="2400" dirty="0"/>
              <a:t/>
            </a:r>
            <a:br>
              <a:rPr lang="pt-BR" sz="2400" dirty="0"/>
            </a:b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104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92925" y="624111"/>
            <a:ext cx="8911687" cy="907806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Autofit/>
          </a:bodyPr>
          <a:lstStyle/>
          <a:p>
            <a:pPr algn="ctr"/>
            <a:r>
              <a:rPr lang="pt-BR" sz="2400" b="1" dirty="0"/>
              <a:t/>
            </a:r>
            <a:br>
              <a:rPr lang="pt-BR" sz="2400" b="1" dirty="0"/>
            </a:br>
            <a:r>
              <a:rPr lang="pt-BR" sz="2400" b="1" dirty="0" smtClean="0"/>
              <a:t>Passos </a:t>
            </a:r>
            <a:r>
              <a:rPr lang="pt-BR" sz="2400" b="1" dirty="0"/>
              <a:t>para </a:t>
            </a:r>
            <a:r>
              <a:rPr lang="pt-BR" sz="2400" b="1" dirty="0" smtClean="0"/>
              <a:t>Cadastro do </a:t>
            </a:r>
            <a:r>
              <a:rPr lang="pt-BR" sz="2400" b="1" dirty="0"/>
              <a:t>U</a:t>
            </a:r>
            <a:r>
              <a:rPr lang="pt-BR" sz="2400" b="1" dirty="0" smtClean="0"/>
              <a:t>suário </a:t>
            </a:r>
            <a:r>
              <a:rPr lang="pt-BR" sz="2400" b="1" dirty="0"/>
              <a:t>E</a:t>
            </a:r>
            <a:r>
              <a:rPr lang="pt-BR" sz="2400" b="1" dirty="0" smtClean="0"/>
              <a:t>xterno no SEI!</a:t>
            </a:r>
            <a:r>
              <a:rPr lang="pt-BR" sz="2400" b="1" dirty="0"/>
              <a:t/>
            </a:r>
            <a:br>
              <a:rPr lang="pt-BR" sz="2400" b="1" dirty="0"/>
            </a:br>
            <a:endParaRPr lang="pt-BR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89212" y="1626919"/>
            <a:ext cx="8915400" cy="4156364"/>
          </a:xfrm>
          <a:ln>
            <a:solidFill>
              <a:schemeClr val="accent3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endParaRPr lang="pt-BR" sz="2000" b="1" dirty="0" smtClean="0"/>
          </a:p>
          <a:p>
            <a:r>
              <a:rPr lang="pt-BR" sz="2400" b="1" dirty="0" smtClean="0"/>
              <a:t>3º</a:t>
            </a:r>
            <a:r>
              <a:rPr lang="pt-BR" sz="2400" b="1" dirty="0"/>
              <a:t> </a:t>
            </a:r>
            <a:r>
              <a:rPr lang="pt-BR" sz="2400" b="1" dirty="0" smtClean="0"/>
              <a:t>Passo: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r>
              <a:rPr lang="pt-BR" sz="2000" dirty="0" smtClean="0"/>
              <a:t>Encaminhar para a unidade gestora do processo a </a:t>
            </a:r>
            <a:r>
              <a:rPr lang="pt-BR" sz="2000" dirty="0"/>
              <a:t>seguinte documentação:</a:t>
            </a:r>
          </a:p>
          <a:p>
            <a:pPr marL="0" indent="0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/>
              <a:t>a) O </a:t>
            </a:r>
            <a:r>
              <a:rPr lang="pt-BR" sz="2000" u="sng" dirty="0">
                <a:solidFill>
                  <a:srgbClr val="0070C0"/>
                </a:solidFill>
              </a:rPr>
              <a:t>Termo de Responsabilidade: Usuário Externo do </a:t>
            </a:r>
            <a:r>
              <a:rPr lang="pt-BR" sz="2000" u="sng" dirty="0" smtClean="0">
                <a:solidFill>
                  <a:srgbClr val="0070C0"/>
                </a:solidFill>
              </a:rPr>
              <a:t>SEI-UFVJM;</a:t>
            </a:r>
          </a:p>
          <a:p>
            <a:pPr marL="0" indent="0" algn="just">
              <a:buNone/>
            </a:pPr>
            <a:endParaRPr lang="pt-BR" sz="2000" u="sng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pt-BR" sz="2000" dirty="0"/>
              <a:t>b) Cópias de RG e CPF, ou de outro documento de identificação oficial com foto, no qual conste o CPF (dispensada a autenticação nos termos do art. 9º do </a:t>
            </a:r>
            <a:r>
              <a:rPr lang="pt-BR" sz="2000" u="sng" dirty="0" smtClean="0">
                <a:solidFill>
                  <a:srgbClr val="0070C0"/>
                </a:solidFill>
              </a:rPr>
              <a:t>Decreto nº 9.094, de 17 </a:t>
            </a:r>
            <a:r>
              <a:rPr lang="pt-BR" sz="2000" u="sng" dirty="0">
                <a:solidFill>
                  <a:srgbClr val="0070C0"/>
                </a:solidFill>
              </a:rPr>
              <a:t>de julho de 2017</a:t>
            </a:r>
            <a:r>
              <a:rPr lang="pt-BR" sz="2000" dirty="0"/>
              <a:t>).</a:t>
            </a:r>
            <a:br>
              <a:rPr lang="pt-BR" sz="2000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898303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dirty="0">
                <a:solidFill>
                  <a:srgbClr val="1E1E1E"/>
                </a:solidFill>
              </a:rPr>
              <a:t>Divisão de Assuntos Acadêmicos – DAA/Diamantina </a:t>
            </a:r>
          </a:p>
          <a:p>
            <a:pPr algn="just"/>
            <a:r>
              <a:rPr lang="pt-BR" dirty="0">
                <a:solidFill>
                  <a:srgbClr val="1E1E1E"/>
                </a:solidFill>
              </a:rPr>
              <a:t>E-mail: </a:t>
            </a:r>
            <a:r>
              <a:rPr lang="pt-BR" dirty="0">
                <a:solidFill>
                  <a:srgbClr val="0070C0"/>
                </a:solidFill>
                <a:hlinkClick r:id="rId2"/>
              </a:rPr>
              <a:t>daa@ufvjm.edu.br</a:t>
            </a:r>
            <a:endParaRPr lang="pt-BR" dirty="0">
              <a:solidFill>
                <a:srgbClr val="0070C0"/>
              </a:solidFill>
            </a:endParaRPr>
          </a:p>
        </p:txBody>
      </p:sp>
      <p:pic>
        <p:nvPicPr>
          <p:cNvPr id="4" name="Picture 6" descr="D:\Users\usuario\Desktop\UFVJ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4977" y="1021491"/>
            <a:ext cx="2106972" cy="494270"/>
          </a:xfrm>
          <a:prstGeom prst="rect">
            <a:avLst/>
          </a:prstGeom>
          <a:noFill/>
        </p:spPr>
      </p:pic>
      <p:pic>
        <p:nvPicPr>
          <p:cNvPr id="5" name="Picture 5" descr="D:\Users\usuario\Desktop\Progra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9594" y="921835"/>
            <a:ext cx="2019073" cy="655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002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1227</TotalTime>
  <Words>87</Words>
  <Application>Microsoft Office PowerPoint</Application>
  <PresentationFormat>Personalizar</PresentationFormat>
  <Paragraphs>34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Cacho</vt:lpstr>
      <vt:lpstr>Apresentação do PowerPoint</vt:lpstr>
      <vt:lpstr>Apresentação do PowerPoint</vt:lpstr>
      <vt:lpstr>  Passos para Cadastro do Usuário Externo no SEI! </vt:lpstr>
      <vt:lpstr>Apresentação do PowerPoint</vt:lpstr>
      <vt:lpstr> Passos para Cadastro do Usuário Externo no SEI! </vt:lpstr>
      <vt:lpstr> Passos para Cadastro do Usuário Externo no SEI! 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Izabela</dc:creator>
  <cp:lastModifiedBy>Sandra</cp:lastModifiedBy>
  <cp:revision>324</cp:revision>
  <dcterms:created xsi:type="dcterms:W3CDTF">2021-07-30T14:51:00Z</dcterms:created>
  <dcterms:modified xsi:type="dcterms:W3CDTF">2021-10-20T13:54:25Z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1046-11.2.0.10223</vt:lpwstr>
  </property>
</Properties>
</file>